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9" r:id="rId4"/>
    <p:sldId id="267" r:id="rId5"/>
    <p:sldId id="261" r:id="rId6"/>
    <p:sldId id="260" r:id="rId7"/>
    <p:sldId id="264" r:id="rId8"/>
    <p:sldId id="262" r:id="rId9"/>
    <p:sldId id="259" r:id="rId10"/>
    <p:sldId id="270" r:id="rId11"/>
  </p:sldIdLst>
  <p:sldSz cx="12192000" cy="6858000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84" autoAdjust="0"/>
    <p:restoredTop sz="95699" autoAdjust="0"/>
  </p:normalViewPr>
  <p:slideViewPr>
    <p:cSldViewPr>
      <p:cViewPr>
        <p:scale>
          <a:sx n="117" d="100"/>
          <a:sy n="117" d="100"/>
        </p:scale>
        <p:origin x="-22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EE562-E05A-4626-B3AF-5F0B868819D9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519D9-560B-443C-B598-BE18CE88D9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29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267001-F5EE-4B01-ADD9-95392EA1E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44CC777-6BA2-40D2-9A82-AD403FA4F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FA2BC8-F9FC-47B4-B94E-984652D7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158127-7E67-4DC3-A9CF-380C6A5B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8CFB686-854A-4D91-AAF2-24DD33CC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7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ый треугольник 5">
            <a:extLst>
              <a:ext uri="{FF2B5EF4-FFF2-40B4-BE49-F238E27FC236}">
                <a16:creationId xmlns:a16="http://schemas.microsoft.com/office/drawing/2014/main" xmlns="" id="{5172288B-DE9D-43F6-AE1D-DFA58F3C84F8}"/>
              </a:ext>
            </a:extLst>
          </p:cNvPr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7882EBE0-0097-4756-884D-F8521A0145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0513" y="233363"/>
            <a:ext cx="5805487" cy="648017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xmlns="" id="{BD000A37-5141-407E-A504-C96A5627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E674FD9-79E8-4C83-8018-2847114B9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5413" y="2528888"/>
            <a:ext cx="7426325" cy="238442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8826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xmlns="" id="{F8FE08DD-35D4-4F6D-9D3E-895549AFA462}"/>
              </a:ext>
            </a:extLst>
          </p:cNvPr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075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xmlns="" id="{F8FE08DD-35D4-4F6D-9D3E-895549AFA462}"/>
              </a:ext>
            </a:extLst>
          </p:cNvPr>
          <p:cNvSpPr/>
          <p:nvPr userDrawn="1"/>
        </p:nvSpPr>
        <p:spPr>
          <a:xfrm rot="16200000">
            <a:off x="10191000" y="4857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4906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7EF7D0-8129-458F-9F1A-BA56AAF6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3447F0-A2FC-4139-A746-423895CB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796AF94-0451-4B41-960A-AE014E9C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42D3EF2-51A0-4DA7-88AA-E1FA1562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90037A-9CFB-48E5-9E34-0A14EDE6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9DC742-0D31-49BB-8235-E8F23687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CB7A22E-3771-4390-9794-7F14D95DF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951B10-84CC-412A-B18B-E5D7BFE1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06FA339-92AB-4D93-B605-E9C0B0E7E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AFCBD1A-83E7-45B8-95AE-AE44F1080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1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DC75D-06B2-46E5-A96B-A1468A21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AE6E6F-2E09-401B-B461-D6DF215D1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0FA403A-15C6-49C6-8CC5-8F9664A12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C3F06EE-74D4-48BE-B81A-5C34F61B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D53AD41-416F-495E-A3FD-85E02F26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E8F414-2898-41DB-BD73-B506B16F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95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5BF822-D25A-4089-8B09-6CDFC6C72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DFA1F7A-5EC7-4EDE-B41D-E76BE82B3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1A2486-CBD9-47F2-85CB-E75E70743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D9BFCC3-815F-46C2-8BBD-B33697BD3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A6C052B-8DDE-4435-89D0-37FEADE5B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E4CBDAB-0EC1-4397-917A-7260217B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848E488-94C4-4695-A96B-BD92D0FE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89685D5-D9B9-4084-9444-3F5DFFF8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6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CAB533-743E-4972-9281-AA80F8DE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E27A4BD-2D2A-438C-8009-834074645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593BC4F-92E4-4734-99DC-E5A245F3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C2D59C2-0660-44F2-8B51-CACB66F9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0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2ECE69F-178E-4786-B1D6-461B25E3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5DB0CCE-2BB7-4FE6-9F6D-0F849019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60DEABB-F5A0-404E-81BE-A2C6C1A7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6E4A42-AE58-43D5-A1E5-C2A90FAE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49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xmlns="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val="154497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xmlns="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000" y="2034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val="185377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0B504799-5A5B-4904-96F0-E39EDC0290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19263"/>
            <a:ext cx="12192000" cy="513873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9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BA0536-C2F3-45FD-BCE9-A7664FF1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DCB672-9A39-4592-A702-905A663DE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F00B59B-B30F-4BCA-BF7C-138210157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B11AE46-CD71-40A2-B051-FED4CF25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97D472E-4D2E-4B58-B26C-A5C6E9B9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D590CE5-E95F-4274-817F-D56AE118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36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79CC03-CB65-4A4C-90D3-F02B507A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4C3BF4E-7FD7-4E97-ADD2-17103BBDA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4CE1139-B009-4241-B0C4-BF93CB876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61306DD-CDF6-4C8F-8EAA-8585BA36E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DE83B16-91E8-4F91-A8A9-2286EF49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3500BC4-2676-4C2C-A56B-8495420F6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06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BFDEE6-9163-4FA6-9C33-9D0B1D96F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6CFD921-B66F-4B9F-8D0C-B14325FE9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EDD6FEE-737C-4DE7-A07A-B8500FB8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8FE9F1-30AE-46C1-A8C8-4B7D5FFC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45E6A3-691A-440E-94B6-E4165602F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37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B71DFBC-935C-41DF-9AF9-A79F2BD809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FFC04AF-1DA1-4817-ACF7-5A110AD3A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DFD425-2E61-4F50-9A02-6256A349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9833F48-4BE3-401E-8EAC-ED423D3D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E6C580-1988-45AF-BDB1-7BCACEB9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81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CD6CA42-8F84-4EF7-AC44-C6D7CA7B5256}"/>
              </a:ext>
            </a:extLst>
          </p:cNvPr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xmlns="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xmlns="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1451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4488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C31BDB-50F3-43CA-877E-F9C7672D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74453DF6-9509-45CB-BD4E-84F90C1C9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AF27442-62D0-4CA6-81B4-B7FDDA51A9A2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1FD6AC4-0F96-4D40-B8AD-EF85E9EDE11D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73640FF5-D492-4210-9DE4-D7B66426125F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062B47E0-EF90-4ECC-A73E-6E5DA1F62FCD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xmlns="" id="{2FC4DE4B-558A-425B-A23E-B63E93533558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D1C3AA05-E7C7-4C27-A908-2E47AFEBA600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D94BF255-53E4-439B-83D0-7DE93A9900DD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7" name="Блок-схема: объединение 16">
              <a:extLst>
                <a:ext uri="{FF2B5EF4-FFF2-40B4-BE49-F238E27FC236}">
                  <a16:creationId xmlns:a16="http://schemas.microsoft.com/office/drawing/2014/main" xmlns="" id="{E38044D4-D5F4-4E1E-8B74-E24D6E7B2929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5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81E132A-DAAE-4C5A-9799-9BEDDD0FBE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5ABEC81-0435-44F8-AC84-9AA06776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E9A5681-179B-43EF-A41E-7921E27CA6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24075"/>
            <a:ext cx="10515600" cy="1530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815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5289D3-E86F-47FE-BC52-53D34FA4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33570AF-E207-47A8-A8FC-5D9057465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AF8805-B906-4169-9117-FA140E73D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5B055-54BE-42A4-8DC8-10ED2ADEA08A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E3D611-6D00-421E-BE6B-385F5C2C5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716F83-6BED-46A4-98C2-DEC0D746A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444EC-30F4-4546-BA0E-14E28119766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3"/>
            <a:extLst>
              <a:ext uri="{FF2B5EF4-FFF2-40B4-BE49-F238E27FC236}">
                <a16:creationId xmlns:a16="http://schemas.microsoft.com/office/drawing/2014/main" xmlns="" id="{43780347-ADC3-4039-95E5-9DAF405C2D48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6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64" r:id="rId11"/>
    <p:sldLayoutId id="2147483668" r:id="rId12"/>
    <p:sldLayoutId id="2147483663" r:id="rId13"/>
    <p:sldLayoutId id="2147483656" r:id="rId14"/>
    <p:sldLayoutId id="2147483657" r:id="rId15"/>
    <p:sldLayoutId id="2147483658" r:id="rId16"/>
    <p:sldLayoutId id="2147483659" r:id="rId17"/>
    <p:sldLayoutId id="2147483665" r:id="rId18"/>
    <p:sldLayoutId id="2147483667" r:id="rId19"/>
    <p:sldLayoutId id="2147483666" r:id="rId20"/>
    <p:sldLayoutId id="2147483669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hyperlink" Target="https://kopilkaurokov.ru/nachalniyeKlassi/meropriyatia/594137" TargetMode="External"/><Relationship Id="rId1" Type="http://schemas.openxmlformats.org/officeDocument/2006/relationships/slideLayout" Target="../slideLayouts/slideLayout10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eg"/><Relationship Id="rId5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jfi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8E99B067-EB62-402E-805F-0F0DF821BA19}"/>
              </a:ext>
            </a:extLst>
          </p:cNvPr>
          <p:cNvSpPr/>
          <p:nvPr/>
        </p:nvSpPr>
        <p:spPr>
          <a:xfrm>
            <a:off x="6096000" y="233363"/>
            <a:ext cx="5805486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xmlns="" id="{10315E8C-F410-4B7D-9A8E-D2CECB509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700" y="850900"/>
            <a:ext cx="530869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 err="1" smtClean="0">
                <a:solidFill>
                  <a:schemeClr val="bg1"/>
                </a:solidFill>
              </a:rPr>
              <a:t>Загидуллина</a:t>
            </a:r>
            <a:r>
              <a:rPr lang="ru-RU" sz="6600" b="1" dirty="0" smtClean="0">
                <a:solidFill>
                  <a:schemeClr val="bg1"/>
                </a:solidFill>
              </a:rPr>
              <a:t> Марселя </a:t>
            </a:r>
            <a:r>
              <a:rPr lang="ru-RU" sz="6600" b="1" dirty="0" err="1" smtClean="0">
                <a:solidFill>
                  <a:schemeClr val="bg1"/>
                </a:solidFill>
              </a:rPr>
              <a:t>Марсовна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297F0EBA-D1C1-470D-8EFC-89954E1950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73800" y="3384550"/>
            <a:ext cx="5535486" cy="942314"/>
          </a:xfrm>
        </p:spPr>
        <p:txBody>
          <a:bodyPr/>
          <a:lstStyle/>
          <a:p>
            <a:r>
              <a:rPr lang="ru-RU" b="1" dirty="0" smtClean="0">
                <a:solidFill>
                  <a:schemeClr val="bg2"/>
                </a:solidFill>
              </a:rPr>
              <a:t>МБОУ «СОШ № 1 им. М.К.Тагирова», г. Альметьевск РТ</a:t>
            </a:r>
            <a:endParaRPr lang="ru-RU" b="1" dirty="0">
              <a:solidFill>
                <a:schemeClr val="bg2"/>
              </a:solidFill>
            </a:endParaRPr>
          </a:p>
        </p:txBody>
      </p:sp>
      <p:sp>
        <p:nvSpPr>
          <p:cNvPr id="6" name="Текст 24">
            <a:extLst>
              <a:ext uri="{FF2B5EF4-FFF2-40B4-BE49-F238E27FC236}">
                <a16:creationId xmlns:a16="http://schemas.microsoft.com/office/drawing/2014/main" xmlns="" id="{297F0EBA-D1C1-470D-8EFC-89954E1950B5}"/>
              </a:ext>
            </a:extLst>
          </p:cNvPr>
          <p:cNvSpPr txBox="1">
            <a:spLocks/>
          </p:cNvSpPr>
          <p:nvPr/>
        </p:nvSpPr>
        <p:spPr>
          <a:xfrm>
            <a:off x="6362700" y="4984750"/>
            <a:ext cx="5535486" cy="9423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chemeClr val="bg2"/>
                </a:solidFill>
              </a:rPr>
              <a:t>у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читель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начальных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классов,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квалификационная категория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phpM6IlYn_IMG-20161231-WA0029.jpg"/>
          <p:cNvPicPr>
            <a:picLocks noGrp="1"/>
          </p:cNvPicPr>
          <p:nvPr>
            <p:ph type="pic" sz="quarter" idx="10"/>
          </p:nvPr>
        </p:nvPicPr>
        <p:blipFill>
          <a:blip r:embed="rId2" cstate="print"/>
          <a:srcRect t="8001" b="800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EF6182C-7CDA-43DD-8536-C76D40EC7FA0}"/>
              </a:ext>
            </a:extLst>
          </p:cNvPr>
          <p:cNvSpPr/>
          <p:nvPr/>
        </p:nvSpPr>
        <p:spPr>
          <a:xfrm>
            <a:off x="1228804" y="1517650"/>
            <a:ext cx="4889342" cy="2355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69849EE-5963-4529-BDB4-2926876D2BDF}"/>
              </a:ext>
            </a:extLst>
          </p:cNvPr>
          <p:cNvSpPr/>
          <p:nvPr/>
        </p:nvSpPr>
        <p:spPr>
          <a:xfrm>
            <a:off x="6140450" y="1517650"/>
            <a:ext cx="4445000" cy="2355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5C94730-1176-44B3-B7BC-088B524B9082}"/>
              </a:ext>
            </a:extLst>
          </p:cNvPr>
          <p:cNvSpPr/>
          <p:nvPr/>
        </p:nvSpPr>
        <p:spPr>
          <a:xfrm>
            <a:off x="1206500" y="3962400"/>
            <a:ext cx="4889500" cy="2222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i="1" dirty="0" smtClean="0"/>
          </a:p>
          <a:p>
            <a:r>
              <a:rPr lang="ru-RU" sz="2000" b="1" i="1" dirty="0" smtClean="0"/>
              <a:t>Образование</a:t>
            </a:r>
            <a:r>
              <a:rPr lang="ru-RU" sz="2000" b="1" i="1" dirty="0" smtClean="0"/>
              <a:t>:  </a:t>
            </a:r>
            <a:r>
              <a:rPr lang="ru-RU" sz="2000" dirty="0" smtClean="0"/>
              <a:t>Высшее</a:t>
            </a:r>
          </a:p>
          <a:p>
            <a:r>
              <a:rPr lang="ru-RU" sz="2000" b="1" i="1" dirty="0" smtClean="0"/>
              <a:t>Окончила:  </a:t>
            </a:r>
            <a:r>
              <a:rPr lang="ru-RU" sz="2000" dirty="0" smtClean="0"/>
              <a:t>в  1993 году Казанский  Государственный педагогический институт, </a:t>
            </a:r>
          </a:p>
          <a:p>
            <a:r>
              <a:rPr lang="ru-RU" sz="2000" b="1" i="1" dirty="0" smtClean="0"/>
              <a:t>Специальность</a:t>
            </a:r>
            <a:r>
              <a:rPr lang="ru-RU" sz="2000" b="1" i="1" dirty="0"/>
              <a:t>:</a:t>
            </a:r>
            <a:r>
              <a:rPr lang="ru-RU" sz="2000" b="1" i="1" dirty="0" smtClean="0"/>
              <a:t> </a:t>
            </a:r>
            <a:r>
              <a:rPr lang="ru-RU" sz="2000" dirty="0">
                <a:latin typeface="Times New Roman"/>
                <a:ea typeface="Calibri"/>
              </a:rPr>
              <a:t>«Педагогика и методика начального обучения».</a:t>
            </a:r>
            <a:endParaRPr lang="ru-RU" sz="2000" b="1" i="1" dirty="0" smtClean="0"/>
          </a:p>
          <a:p>
            <a:r>
              <a:rPr lang="ru-RU" sz="2000" b="1" i="1" dirty="0"/>
              <a:t>К</a:t>
            </a:r>
            <a:r>
              <a:rPr lang="ru-RU" sz="2000" b="1" i="1" dirty="0" smtClean="0"/>
              <a:t>валификация</a:t>
            </a:r>
            <a:r>
              <a:rPr lang="ru-RU" sz="2000" dirty="0" smtClean="0"/>
              <a:t>: «Учитель </a:t>
            </a:r>
            <a:r>
              <a:rPr lang="ru-RU" sz="2000" dirty="0" smtClean="0"/>
              <a:t>начальных </a:t>
            </a:r>
            <a:r>
              <a:rPr lang="ru-RU" sz="2000" dirty="0" smtClean="0"/>
              <a:t>классов»</a:t>
            </a:r>
            <a:endParaRPr lang="ru-RU" sz="2000" dirty="0" smtClean="0"/>
          </a:p>
          <a:p>
            <a:r>
              <a:rPr lang="ru-RU" sz="2200" dirty="0" smtClean="0">
                <a:solidFill>
                  <a:schemeClr val="bg1"/>
                </a:solidFill>
              </a:rPr>
              <a:t>.</a:t>
            </a:r>
            <a:endParaRPr lang="ru-RU" sz="22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AD99790-0B7C-4BA6-B8C9-5728B96C1E53}"/>
              </a:ext>
            </a:extLst>
          </p:cNvPr>
          <p:cNvSpPr/>
          <p:nvPr/>
        </p:nvSpPr>
        <p:spPr>
          <a:xfrm>
            <a:off x="6140450" y="3962400"/>
            <a:ext cx="4489450" cy="2222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2D4E8FC-759D-412C-BFC2-5B56266013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311405" y="2905456"/>
            <a:ext cx="702362" cy="7023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ADBA829-F885-4AA4-B2F1-3B0594A11B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44" y="1629000"/>
            <a:ext cx="1080989" cy="19217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20B888E-6FA0-4FAC-A555-4DC39C63F6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5324241" y="5375785"/>
            <a:ext cx="702362" cy="7023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26EA88E-8E4A-4517-AB60-A8B36BEEE06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9829800" y="5295900"/>
            <a:ext cx="702362" cy="702362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6BCED08-0AA9-4AB6-BD1D-7CF742185677}"/>
              </a:ext>
            </a:extLst>
          </p:cNvPr>
          <p:cNvSpPr/>
          <p:nvPr/>
        </p:nvSpPr>
        <p:spPr>
          <a:xfrm>
            <a:off x="6273800" y="1695450"/>
            <a:ext cx="31737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 12.08.1988  года  по настоящее  время -  учитель  начальных классов МБОУ  «СОШ №1». </a:t>
            </a:r>
            <a:endParaRPr lang="ru-RU" sz="2000" dirty="0" smtClean="0"/>
          </a:p>
          <a:p>
            <a:r>
              <a:rPr lang="ru-RU" sz="2000" dirty="0" smtClean="0"/>
              <a:t>Общий </a:t>
            </a:r>
            <a:r>
              <a:rPr lang="ru-RU" sz="2000" dirty="0" smtClean="0"/>
              <a:t>педагогический стаж – </a:t>
            </a:r>
            <a:r>
              <a:rPr lang="ru-RU" sz="2000" b="1" dirty="0" smtClean="0"/>
              <a:t>34 года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671FF66-9BF3-40F6-9D26-0D73928C35CF}"/>
              </a:ext>
            </a:extLst>
          </p:cNvPr>
          <p:cNvSpPr/>
          <p:nvPr/>
        </p:nvSpPr>
        <p:spPr>
          <a:xfrm>
            <a:off x="1384300" y="1695450"/>
            <a:ext cx="457835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Дата рождения</a:t>
            </a:r>
            <a:r>
              <a:rPr lang="ru-RU" sz="2000" dirty="0" smtClean="0"/>
              <a:t>: 02.08.1969   </a:t>
            </a:r>
          </a:p>
          <a:p>
            <a:r>
              <a:rPr lang="ru-RU" sz="2000" b="1" dirty="0" smtClean="0"/>
              <a:t>Место рождения:</a:t>
            </a:r>
            <a:r>
              <a:rPr lang="ru-RU" sz="2000" dirty="0" smtClean="0"/>
              <a:t> г. Альметьевск </a:t>
            </a:r>
            <a:r>
              <a:rPr lang="ru-RU" sz="2000" dirty="0" smtClean="0"/>
              <a:t>ТАССР</a:t>
            </a:r>
            <a:endParaRPr lang="ru-RU" sz="2000" dirty="0" smtClean="0"/>
          </a:p>
          <a:p>
            <a:r>
              <a:rPr lang="ru-RU" sz="2000" b="1" dirty="0" smtClean="0"/>
              <a:t>Семейное положение: </a:t>
            </a:r>
            <a:r>
              <a:rPr lang="ru-RU" sz="2000" dirty="0" smtClean="0"/>
              <a:t> замужем </a:t>
            </a:r>
            <a:r>
              <a:rPr lang="ru-RU" sz="2000" dirty="0" smtClean="0"/>
              <a:t>                    </a:t>
            </a:r>
            <a:r>
              <a:rPr lang="ru-RU" sz="2000" b="1" dirty="0" smtClean="0"/>
              <a:t> </a:t>
            </a:r>
            <a:endParaRPr lang="ru-RU" sz="2000" dirty="0" smtClean="0"/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1412EAD-BAA8-447F-A154-034C6301EC96}"/>
              </a:ext>
            </a:extLst>
          </p:cNvPr>
          <p:cNvSpPr/>
          <p:nvPr/>
        </p:nvSpPr>
        <p:spPr>
          <a:xfrm>
            <a:off x="6318250" y="4095750"/>
            <a:ext cx="42227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2022 году педагог сделала </a:t>
            </a:r>
            <a:r>
              <a:rPr lang="ru-RU" sz="2000" dirty="0" smtClean="0"/>
              <a:t>11- </a:t>
            </a:r>
            <a:r>
              <a:rPr lang="ru-RU" sz="2000" dirty="0" err="1" smtClean="0"/>
              <a:t>ый</a:t>
            </a:r>
            <a:r>
              <a:rPr lang="ru-RU" sz="2000" dirty="0" smtClean="0"/>
              <a:t> </a:t>
            </a:r>
            <a:r>
              <a:rPr lang="ru-RU" sz="2000" dirty="0" smtClean="0"/>
              <a:t>выпуск воспитанников, имеющих на выходе из начальной школы качественный показатель успеваемости 81,73%.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xmlns="" id="{1F97A0AA-EFC3-44AE-A04B-47051DE7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887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</a:rPr>
              <a:t>Информационная справка</a:t>
            </a:r>
            <a:endParaRPr lang="ru-RU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7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8E99B067-EB62-402E-805F-0F0DF821BA19}"/>
              </a:ext>
            </a:extLst>
          </p:cNvPr>
          <p:cNvSpPr/>
          <p:nvPr/>
        </p:nvSpPr>
        <p:spPr>
          <a:xfrm>
            <a:off x="6096000" y="233363"/>
            <a:ext cx="5805486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xmlns="" id="{10315E8C-F410-4B7D-9A8E-D2CECB509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2700" y="850900"/>
            <a:ext cx="5308697" cy="1325563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Наставник по призванию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xmlns="" id="{297F0EBA-D1C1-470D-8EFC-89954E1950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1000" y="2799000"/>
            <a:ext cx="5535486" cy="189000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  <a:latin typeface="Montserrat"/>
              </a:rPr>
              <a:t>Наставник — это эксперт в определенной области, который делится профессиональными советами с менее опытным специалистом</a:t>
            </a:r>
            <a:r>
              <a:rPr lang="ru-RU" sz="1800" dirty="0" smtClean="0">
                <a:solidFill>
                  <a:schemeClr val="bg1"/>
                </a:solidFill>
                <a:latin typeface="Montserrat"/>
              </a:rPr>
              <a:t>: </a:t>
            </a:r>
            <a:r>
              <a:rPr lang="ru-RU" sz="1800" dirty="0">
                <a:solidFill>
                  <a:schemeClr val="bg1"/>
                </a:solidFill>
                <a:latin typeface="Montserrat"/>
              </a:rPr>
              <a:t>какие навыки стоит развивать и какие ошибки чаще всего допускаются. </a:t>
            </a:r>
            <a:r>
              <a:rPr lang="ru-RU" sz="1800" dirty="0" smtClean="0">
                <a:solidFill>
                  <a:schemeClr val="bg1"/>
                </a:solidFill>
                <a:latin typeface="Montserrat"/>
              </a:rPr>
              <a:t>Марселя </a:t>
            </a:r>
            <a:r>
              <a:rPr lang="ru-RU" sz="1800" dirty="0" err="1" smtClean="0">
                <a:solidFill>
                  <a:schemeClr val="bg1"/>
                </a:solidFill>
                <a:latin typeface="Montserrat"/>
              </a:rPr>
              <a:t>Марсовна</a:t>
            </a:r>
            <a:r>
              <a:rPr lang="ru-RU" sz="1800" dirty="0" smtClean="0">
                <a:solidFill>
                  <a:schemeClr val="bg1"/>
                </a:solidFill>
                <a:latin typeface="Montserrat"/>
              </a:rPr>
              <a:t> - это </a:t>
            </a:r>
            <a:r>
              <a:rPr lang="ru-RU" sz="1800" dirty="0">
                <a:solidFill>
                  <a:schemeClr val="bg1"/>
                </a:solidFill>
                <a:latin typeface="Montserrat"/>
              </a:rPr>
              <a:t>человек, который достиг успеха и готов раскрыть свои секреты другим людям</a:t>
            </a:r>
            <a:r>
              <a:rPr lang="ru-RU" sz="1800" dirty="0" smtClean="0">
                <a:solidFill>
                  <a:schemeClr val="bg1"/>
                </a:solidFill>
                <a:latin typeface="Montserrat"/>
              </a:rPr>
              <a:t>. Это </a:t>
            </a:r>
            <a:r>
              <a:rPr lang="ru-RU" sz="1800" dirty="0">
                <a:solidFill>
                  <a:schemeClr val="bg1"/>
                </a:solidFill>
                <a:latin typeface="Montserrat"/>
              </a:rPr>
              <a:t>требовательный педагог, отзывчивый и доброжелательный человек, 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1" b="11501"/>
          <a:stretch>
            <a:fillRect/>
          </a:stretch>
        </p:blipFill>
        <p:spPr>
          <a:xfrm>
            <a:off x="381000" y="222250"/>
            <a:ext cx="2070100" cy="2833688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690" y="3564000"/>
            <a:ext cx="2803280" cy="2102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1000" y="1674000"/>
            <a:ext cx="2796116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>
            <a:off x="2558024" y="488483"/>
            <a:ext cx="2412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Обмен опытом на педагогических и методических советах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>
            <a:off x="447431" y="3107747"/>
            <a:ext cx="2257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Работа с родителями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>
            <a:off x="3171000" y="4104000"/>
            <a:ext cx="2745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Создает вокруг </a:t>
            </a:r>
            <a:r>
              <a:rPr lang="ru-RU" dirty="0">
                <a:solidFill>
                  <a:schemeClr val="tx2"/>
                </a:solidFill>
              </a:rPr>
              <a:t>себя доброжелательную обстановку, пользуется заслуженным авторитетом среди коллег, учащихся и их родителей.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4" t="7248" r="21518" b="6860"/>
          <a:stretch/>
        </p:blipFill>
        <p:spPr bwMode="auto">
          <a:xfrm rot="5400000">
            <a:off x="1365343" y="5232344"/>
            <a:ext cx="1896041" cy="135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55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246EDB4-7000-4A05-9B52-08E97F763985}"/>
              </a:ext>
            </a:extLst>
          </p:cNvPr>
          <p:cNvSpPr/>
          <p:nvPr/>
        </p:nvSpPr>
        <p:spPr>
          <a:xfrm>
            <a:off x="3873500" y="2815613"/>
            <a:ext cx="8318500" cy="3677262"/>
          </a:xfrm>
          <a:prstGeom prst="rect">
            <a:avLst/>
          </a:prstGeom>
          <a:solidFill>
            <a:schemeClr val="accent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DD833230-1873-4C04-924B-976369D8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950" y="365125"/>
            <a:ext cx="7435850" cy="108387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Качество образования</a:t>
            </a:r>
            <a:endParaRPr lang="ru-RU" sz="5400" b="1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0860DA5-590F-4364-8895-D66DDEAF7F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6850" y="1690688"/>
            <a:ext cx="6994150" cy="1124925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Результаты обучающихся на основе годовых оценок по преподаваемым предметам: математика, русский язык, литература, окружающий мир </a:t>
            </a:r>
            <a:endParaRPr lang="ru-RU" sz="2000" dirty="0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xmlns="" id="{85DB73DF-197E-409A-942E-D046F584FB63}"/>
              </a:ext>
            </a:extLst>
          </p:cNvPr>
          <p:cNvSpPr/>
          <p:nvPr/>
        </p:nvSpPr>
        <p:spPr>
          <a:xfrm>
            <a:off x="1191000" y="3412388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1" name="Арка 30">
            <a:extLst>
              <a:ext uri="{FF2B5EF4-FFF2-40B4-BE49-F238E27FC236}">
                <a16:creationId xmlns:a16="http://schemas.microsoft.com/office/drawing/2014/main" xmlns="" id="{5CF88ED5-402D-4289-A511-1B9252DAC030}"/>
              </a:ext>
            </a:extLst>
          </p:cNvPr>
          <p:cNvSpPr/>
          <p:nvPr/>
        </p:nvSpPr>
        <p:spPr>
          <a:xfrm>
            <a:off x="1191000" y="3412388"/>
            <a:ext cx="1260000" cy="1260000"/>
          </a:xfrm>
          <a:prstGeom prst="blockArc">
            <a:avLst>
              <a:gd name="adj1" fmla="val 21498754"/>
              <a:gd name="adj2" fmla="val 16195566"/>
              <a:gd name="adj3" fmla="val 76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A235500-900F-48C9-BAEF-809E9B7BD3BF}"/>
              </a:ext>
            </a:extLst>
          </p:cNvPr>
          <p:cNvSpPr txBox="1"/>
          <p:nvPr/>
        </p:nvSpPr>
        <p:spPr>
          <a:xfrm>
            <a:off x="1460965" y="380924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25%</a:t>
            </a:r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xmlns="" id="{6C9E7F3C-A745-4E9D-A1F1-B5EE732A11E8}"/>
              </a:ext>
            </a:extLst>
          </p:cNvPr>
          <p:cNvSpPr/>
          <p:nvPr/>
        </p:nvSpPr>
        <p:spPr>
          <a:xfrm>
            <a:off x="4229100" y="3429000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6" name="Арка 35">
            <a:extLst>
              <a:ext uri="{FF2B5EF4-FFF2-40B4-BE49-F238E27FC236}">
                <a16:creationId xmlns:a16="http://schemas.microsoft.com/office/drawing/2014/main" xmlns="" id="{6D833C22-1EBA-4BDE-80BF-640A1F6794B8}"/>
              </a:ext>
            </a:extLst>
          </p:cNvPr>
          <p:cNvSpPr/>
          <p:nvPr/>
        </p:nvSpPr>
        <p:spPr>
          <a:xfrm>
            <a:off x="4229100" y="3429000"/>
            <a:ext cx="1260000" cy="1260000"/>
          </a:xfrm>
          <a:prstGeom prst="blockArc">
            <a:avLst>
              <a:gd name="adj1" fmla="val 14570863"/>
              <a:gd name="adj2" fmla="val 16195566"/>
              <a:gd name="adj3" fmla="val 76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45463FE-4A1A-45DC-BB84-A0BC36A5F5F2}"/>
              </a:ext>
            </a:extLst>
          </p:cNvPr>
          <p:cNvSpPr txBox="1"/>
          <p:nvPr/>
        </p:nvSpPr>
        <p:spPr>
          <a:xfrm>
            <a:off x="4273550" y="3829050"/>
            <a:ext cx="1111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93,26%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xmlns="" id="{075B6009-04D3-4722-9FF4-CB984FDE4F13}"/>
              </a:ext>
            </a:extLst>
          </p:cNvPr>
          <p:cNvSpPr/>
          <p:nvPr/>
        </p:nvSpPr>
        <p:spPr>
          <a:xfrm>
            <a:off x="9741000" y="3511176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9" name="Арка 38">
            <a:extLst>
              <a:ext uri="{FF2B5EF4-FFF2-40B4-BE49-F238E27FC236}">
                <a16:creationId xmlns:a16="http://schemas.microsoft.com/office/drawing/2014/main" xmlns="" id="{86B5B53C-143C-4D9C-ACC3-4CB8D041A8BD}"/>
              </a:ext>
            </a:extLst>
          </p:cNvPr>
          <p:cNvSpPr/>
          <p:nvPr/>
        </p:nvSpPr>
        <p:spPr>
          <a:xfrm>
            <a:off x="9741000" y="3511176"/>
            <a:ext cx="1260000" cy="1260000"/>
          </a:xfrm>
          <a:prstGeom prst="blockArc">
            <a:avLst>
              <a:gd name="adj1" fmla="val 13299997"/>
              <a:gd name="adj2" fmla="val 16195566"/>
              <a:gd name="adj3" fmla="val 76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4CB4C0B-D827-4494-A60C-E373E8B0CFC0}"/>
              </a:ext>
            </a:extLst>
          </p:cNvPr>
          <p:cNvSpPr txBox="1"/>
          <p:nvPr/>
        </p:nvSpPr>
        <p:spPr>
          <a:xfrm>
            <a:off x="10010964" y="3910343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81,7%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CFE0DDCE-1107-4332-96BD-95C4939B9BB4}"/>
              </a:ext>
            </a:extLst>
          </p:cNvPr>
          <p:cNvSpPr/>
          <p:nvPr/>
        </p:nvSpPr>
        <p:spPr>
          <a:xfrm>
            <a:off x="6951000" y="3429000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42" name="Арка 41">
            <a:extLst>
              <a:ext uri="{FF2B5EF4-FFF2-40B4-BE49-F238E27FC236}">
                <a16:creationId xmlns:a16="http://schemas.microsoft.com/office/drawing/2014/main" xmlns="" id="{D6357ECC-7971-403C-8AD4-7822D45A2928}"/>
              </a:ext>
            </a:extLst>
          </p:cNvPr>
          <p:cNvSpPr/>
          <p:nvPr/>
        </p:nvSpPr>
        <p:spPr>
          <a:xfrm>
            <a:off x="6951000" y="3429000"/>
            <a:ext cx="1260000" cy="1260000"/>
          </a:xfrm>
          <a:prstGeom prst="blockArc">
            <a:avLst>
              <a:gd name="adj1" fmla="val 10693555"/>
              <a:gd name="adj2" fmla="val 16195566"/>
              <a:gd name="adj3" fmla="val 76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697FAFA-A0A2-41F2-A693-4D3D0F60A97B}"/>
              </a:ext>
            </a:extLst>
          </p:cNvPr>
          <p:cNvSpPr txBox="1"/>
          <p:nvPr/>
        </p:nvSpPr>
        <p:spPr>
          <a:xfrm>
            <a:off x="7224062" y="382586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75%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762BB28-54F8-4999-A207-DCC58B5E2BB1}"/>
              </a:ext>
            </a:extLst>
          </p:cNvPr>
          <p:cNvSpPr txBox="1"/>
          <p:nvPr/>
        </p:nvSpPr>
        <p:spPr>
          <a:xfrm>
            <a:off x="611302" y="4821706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Вставьте ваш текст 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DCBCC38A-0CBB-49B2-9C11-0A99187A1BFA}"/>
              </a:ext>
            </a:extLst>
          </p:cNvPr>
          <p:cNvSpPr/>
          <p:nvPr/>
        </p:nvSpPr>
        <p:spPr>
          <a:xfrm>
            <a:off x="599866" y="5167312"/>
            <a:ext cx="22867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solidFill>
                  <a:schemeClr val="bg1"/>
                </a:solidFill>
              </a:rPr>
              <a:t>Lorem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ipsum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dolor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sit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amet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consectetur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adipiscing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elit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r>
              <a:rPr lang="ru-RU" sz="1400" dirty="0" err="1">
                <a:solidFill>
                  <a:schemeClr val="bg1"/>
                </a:solidFill>
              </a:rPr>
              <a:t>sed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do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eiusmod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tempor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incididunt</a:t>
            </a:r>
            <a:r>
              <a:rPr lang="ru-RU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2B33B28-9B08-459B-BD7F-A32941544861}"/>
              </a:ext>
            </a:extLst>
          </p:cNvPr>
          <p:cNvSpPr txBox="1"/>
          <p:nvPr/>
        </p:nvSpPr>
        <p:spPr>
          <a:xfrm>
            <a:off x="3962400" y="4821706"/>
            <a:ext cx="2137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2019-2020 </a:t>
            </a:r>
            <a:r>
              <a:rPr lang="ru-RU" sz="2000" b="1" dirty="0" err="1" smtClean="0">
                <a:solidFill>
                  <a:schemeClr val="tx2"/>
                </a:solidFill>
              </a:rPr>
              <a:t>уч.год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E6B7AFE9-0AB5-452F-9597-63D5DCBF5821}"/>
              </a:ext>
            </a:extLst>
          </p:cNvPr>
          <p:cNvSpPr txBox="1"/>
          <p:nvPr/>
        </p:nvSpPr>
        <p:spPr>
          <a:xfrm>
            <a:off x="6431718" y="4821706"/>
            <a:ext cx="2197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2020-2021 </a:t>
            </a:r>
            <a:r>
              <a:rPr lang="ru-RU" sz="2000" b="1" dirty="0" err="1" smtClean="0">
                <a:solidFill>
                  <a:schemeClr val="tx2"/>
                </a:solidFill>
              </a:rPr>
              <a:t>уч.год</a:t>
            </a:r>
            <a:r>
              <a:rPr lang="ru-RU" sz="2000" b="1" dirty="0" smtClean="0">
                <a:solidFill>
                  <a:schemeClr val="tx2"/>
                </a:solidFill>
              </a:rPr>
              <a:t>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8495C8E9-3E06-4478-BE99-349E7C77404A}"/>
              </a:ext>
            </a:extLst>
          </p:cNvPr>
          <p:cNvSpPr txBox="1"/>
          <p:nvPr/>
        </p:nvSpPr>
        <p:spPr>
          <a:xfrm>
            <a:off x="9347644" y="4821706"/>
            <a:ext cx="2215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2021-2022 </a:t>
            </a:r>
            <a:r>
              <a:rPr lang="ru-RU" sz="2000" b="1" dirty="0" err="1" smtClean="0">
                <a:solidFill>
                  <a:schemeClr val="tx2"/>
                </a:solidFill>
              </a:rPr>
              <a:t>уч.год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25" name="Рисунок 24" descr="DSCF0031.JPG"/>
          <p:cNvPicPr>
            <a:picLocks noChangeAspect="1"/>
          </p:cNvPicPr>
          <p:nvPr/>
        </p:nvPicPr>
        <p:blipFill>
          <a:blip r:embed="rId3" cstate="print"/>
          <a:srcRect l="19830" t="5554" r="12895" b="5554"/>
          <a:stretch>
            <a:fillRect/>
          </a:stretch>
        </p:blipFill>
        <p:spPr>
          <a:xfrm>
            <a:off x="-1" y="0"/>
            <a:ext cx="3892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решение 8">
            <a:extLst>
              <a:ext uri="{FF2B5EF4-FFF2-40B4-BE49-F238E27FC236}">
                <a16:creationId xmlns:a16="http://schemas.microsoft.com/office/drawing/2014/main" xmlns="" id="{36D00F69-75EB-424F-B738-86CD45442AF4}"/>
              </a:ext>
            </a:extLst>
          </p:cNvPr>
          <p:cNvSpPr/>
          <p:nvPr/>
        </p:nvSpPr>
        <p:spPr>
          <a:xfrm>
            <a:off x="5384800" y="1404000"/>
            <a:ext cx="2421200" cy="1402700"/>
          </a:xfrm>
          <a:prstGeom prst="flowChartDecisi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Блок-схема: решение 9">
            <a:extLst>
              <a:ext uri="{FF2B5EF4-FFF2-40B4-BE49-F238E27FC236}">
                <a16:creationId xmlns:a16="http://schemas.microsoft.com/office/drawing/2014/main" xmlns="" id="{38742A83-9EA0-4A7F-AF5C-96464284D566}"/>
              </a:ext>
            </a:extLst>
          </p:cNvPr>
          <p:cNvSpPr/>
          <p:nvPr/>
        </p:nvSpPr>
        <p:spPr>
          <a:xfrm>
            <a:off x="5384800" y="3273231"/>
            <a:ext cx="2421200" cy="157816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Блок-схема: решение 10">
            <a:extLst>
              <a:ext uri="{FF2B5EF4-FFF2-40B4-BE49-F238E27FC236}">
                <a16:creationId xmlns:a16="http://schemas.microsoft.com/office/drawing/2014/main" xmlns="" id="{90A28D59-8A44-4054-A70D-613FC272D557}"/>
              </a:ext>
            </a:extLst>
          </p:cNvPr>
          <p:cNvSpPr/>
          <p:nvPr/>
        </p:nvSpPr>
        <p:spPr>
          <a:xfrm>
            <a:off x="5251450" y="5142462"/>
            <a:ext cx="2667000" cy="1599231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1D573D8-F176-448B-93AB-FB402132B523}"/>
              </a:ext>
            </a:extLst>
          </p:cNvPr>
          <p:cNvSpPr/>
          <p:nvPr/>
        </p:nvSpPr>
        <p:spPr>
          <a:xfrm>
            <a:off x="8013750" y="1469589"/>
            <a:ext cx="39322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своей работе использует современные образовательные технологии, умело организует познавательную деятельность учащихся, применяя разнообразные методы и приемы.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5D8DFA3-1653-4AC7-8144-55CA92E73217}"/>
              </a:ext>
            </a:extLst>
          </p:cNvPr>
          <p:cNvSpPr/>
          <p:nvPr/>
        </p:nvSpPr>
        <p:spPr>
          <a:xfrm>
            <a:off x="7935786" y="3289560"/>
            <a:ext cx="39322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Огромное внимание уделяет внеурочной деятельности. Открытые </a:t>
            </a:r>
            <a:r>
              <a:rPr lang="ru-RU" dirty="0" smtClean="0"/>
              <a:t>уроки и внеклассные мероприятия, отличаются высоким профессионализмом, грамотностью и мастерством.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0E74415-A06C-4609-B1BD-4F79F4D3D33D}"/>
              </a:ext>
            </a:extLst>
          </p:cNvPr>
          <p:cNvSpPr/>
          <p:nvPr/>
        </p:nvSpPr>
        <p:spPr>
          <a:xfrm>
            <a:off x="8007350" y="5162550"/>
            <a:ext cx="39322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Умело учитывает возрастные, психологические особенности каждого ребенка, имеет индивидуальный подход и в учебной, и в воспитательной работе.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3F26745-1E34-42A2-B98C-F434033FB06A}"/>
              </a:ext>
            </a:extLst>
          </p:cNvPr>
          <p:cNvSpPr txBox="1"/>
          <p:nvPr/>
        </p:nvSpPr>
        <p:spPr>
          <a:xfrm>
            <a:off x="5873750" y="1917700"/>
            <a:ext cx="1491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Уроки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F7CD723-3E98-4F5B-83AE-5AE1D415D6E0}"/>
              </a:ext>
            </a:extLst>
          </p:cNvPr>
          <p:cNvSpPr txBox="1"/>
          <p:nvPr/>
        </p:nvSpPr>
        <p:spPr>
          <a:xfrm>
            <a:off x="5429250" y="3606800"/>
            <a:ext cx="2400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Внеурочная деятельность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2828FFC-22DD-42DD-A1DD-1E9E0251233F}"/>
              </a:ext>
            </a:extLst>
          </p:cNvPr>
          <p:cNvSpPr txBox="1"/>
          <p:nvPr/>
        </p:nvSpPr>
        <p:spPr>
          <a:xfrm>
            <a:off x="5429250" y="5562600"/>
            <a:ext cx="231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Воспитательная работа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Заголовок 17">
            <a:extLst>
              <a:ext uri="{FF2B5EF4-FFF2-40B4-BE49-F238E27FC236}">
                <a16:creationId xmlns:a16="http://schemas.microsoft.com/office/drawing/2014/main" xmlns="" id="{93CAE8A1-5702-4CA2-90A6-1F3DF1C5A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00" y="234000"/>
            <a:ext cx="10515600" cy="90387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</a:rPr>
              <a:t>Профессиональное мастерство</a:t>
            </a:r>
            <a:endParaRPr lang="ru-RU" sz="5400" b="1" dirty="0">
              <a:solidFill>
                <a:schemeClr val="accent1"/>
              </a:solidFill>
            </a:endParaRPr>
          </a:p>
        </p:txBody>
      </p:sp>
      <p:pic>
        <p:nvPicPr>
          <p:cNvPr id="26" name="Рисунок 25" descr="20181229_115627.jpg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/>
          <a:srcRect t="1606" b="1606"/>
          <a:stretch>
            <a:fillRect/>
          </a:stretch>
        </p:blipFill>
        <p:spPr>
          <a:xfrm>
            <a:off x="762000" y="1250950"/>
            <a:ext cx="4202112" cy="5422900"/>
          </a:xfrm>
        </p:spPr>
      </p:pic>
    </p:spTree>
    <p:extLst>
      <p:ext uri="{BB962C8B-B14F-4D97-AF65-F5344CB8AC3E}">
        <p14:creationId xmlns:p14="http://schemas.microsoft.com/office/powerpoint/2010/main" val="131043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21CD48DF-1FDF-491D-B6AF-85722665ADDD}"/>
              </a:ext>
            </a:extLst>
          </p:cNvPr>
          <p:cNvSpPr/>
          <p:nvPr/>
        </p:nvSpPr>
        <p:spPr>
          <a:xfrm>
            <a:off x="7073900" y="1562100"/>
            <a:ext cx="990000" cy="99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4722ABD0-4603-434F-B884-98E52520B73C}"/>
              </a:ext>
            </a:extLst>
          </p:cNvPr>
          <p:cNvSpPr/>
          <p:nvPr/>
        </p:nvSpPr>
        <p:spPr>
          <a:xfrm>
            <a:off x="180000" y="2304000"/>
            <a:ext cx="3240000" cy="1935000"/>
          </a:xfrm>
          <a:prstGeom prst="round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BA91CA74-EB91-4124-89FB-7717B06E2A6C}"/>
              </a:ext>
            </a:extLst>
          </p:cNvPr>
          <p:cNvSpPr/>
          <p:nvPr/>
        </p:nvSpPr>
        <p:spPr>
          <a:xfrm>
            <a:off x="4230000" y="2297400"/>
            <a:ext cx="3240000" cy="1935000"/>
          </a:xfrm>
          <a:prstGeom prst="roundRect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F22B0AB6-277E-4ADA-AC26-C842F8F2256F}"/>
              </a:ext>
            </a:extLst>
          </p:cNvPr>
          <p:cNvSpPr/>
          <p:nvPr/>
        </p:nvSpPr>
        <p:spPr>
          <a:xfrm>
            <a:off x="8280000" y="2304000"/>
            <a:ext cx="3240000" cy="1935000"/>
          </a:xfrm>
          <a:prstGeom prst="round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0F77F9AA-62AF-4865-9B21-8142C38CBEDF}"/>
              </a:ext>
            </a:extLst>
          </p:cNvPr>
          <p:cNvSpPr/>
          <p:nvPr/>
        </p:nvSpPr>
        <p:spPr>
          <a:xfrm>
            <a:off x="2925000" y="1802400"/>
            <a:ext cx="990000" cy="99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6A78A753-178A-419F-B5EA-1FA6BCD1FBD8}"/>
              </a:ext>
            </a:extLst>
          </p:cNvPr>
          <p:cNvSpPr/>
          <p:nvPr/>
        </p:nvSpPr>
        <p:spPr>
          <a:xfrm>
            <a:off x="10985500" y="1606550"/>
            <a:ext cx="990000" cy="99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C0C781-5795-4344-A9D0-23C9DD28E968}"/>
              </a:ext>
            </a:extLst>
          </p:cNvPr>
          <p:cNvSpPr txBox="1"/>
          <p:nvPr/>
        </p:nvSpPr>
        <p:spPr>
          <a:xfrm>
            <a:off x="3013956" y="1888501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0</a:t>
            </a:r>
            <a:r>
              <a:rPr lang="en-US" sz="4800" b="1" dirty="0">
                <a:solidFill>
                  <a:schemeClr val="bg1"/>
                </a:solidFill>
              </a:rPr>
              <a:t>1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21ABD67-A4A6-4F05-BEFC-3D604BB00EAB}"/>
              </a:ext>
            </a:extLst>
          </p:cNvPr>
          <p:cNvSpPr txBox="1"/>
          <p:nvPr/>
        </p:nvSpPr>
        <p:spPr>
          <a:xfrm>
            <a:off x="7207250" y="1606550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0</a:t>
            </a:r>
            <a:r>
              <a:rPr lang="en-US" sz="4800" b="1" dirty="0">
                <a:solidFill>
                  <a:schemeClr val="bg1"/>
                </a:solidFill>
              </a:rPr>
              <a:t>2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3A32085-E829-4795-A906-44F4F0DCADA3}"/>
              </a:ext>
            </a:extLst>
          </p:cNvPr>
          <p:cNvSpPr/>
          <p:nvPr/>
        </p:nvSpPr>
        <p:spPr>
          <a:xfrm>
            <a:off x="228600" y="4362450"/>
            <a:ext cx="35115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Грантополучатель</a:t>
            </a:r>
            <a:r>
              <a:rPr lang="ru-RU" dirty="0" smtClean="0"/>
              <a:t> в рамках </a:t>
            </a:r>
            <a:r>
              <a:rPr lang="ru-RU" dirty="0" err="1" smtClean="0"/>
              <a:t>грантовой</a:t>
            </a:r>
            <a:r>
              <a:rPr lang="ru-RU" dirty="0" smtClean="0"/>
              <a:t> поддержки профессионального </a:t>
            </a:r>
            <a:r>
              <a:rPr lang="ru-RU" dirty="0" smtClean="0"/>
              <a:t>роста учителей образовательных организаций Республики Татарстан по номинации «Учитель-мастер», </a:t>
            </a:r>
            <a:r>
              <a:rPr lang="ru-RU" dirty="0" smtClean="0"/>
              <a:t>2018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ED6E7A6-B8D6-4244-B6A1-E489EE2D22CB}"/>
              </a:ext>
            </a:extLst>
          </p:cNvPr>
          <p:cNvSpPr/>
          <p:nvPr/>
        </p:nvSpPr>
        <p:spPr>
          <a:xfrm>
            <a:off x="4476000" y="4646099"/>
            <a:ext cx="324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Участие в Федеральном проекте по созданию новых образовательных программ. Проект «Открытый доступ», 2022 год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E02702E-7844-42D4-9E92-2120B722CE75}"/>
              </a:ext>
            </a:extLst>
          </p:cNvPr>
          <p:cNvSpPr/>
          <p:nvPr/>
        </p:nvSpPr>
        <p:spPr>
          <a:xfrm>
            <a:off x="8528626" y="4646099"/>
            <a:ext cx="3240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Методические публикации: </a:t>
            </a:r>
          </a:p>
          <a:p>
            <a:r>
              <a:rPr lang="ru-RU" dirty="0" smtClean="0"/>
              <a:t>Интернет-проект «Копилка уроков – сайт для учителей»</a:t>
            </a:r>
            <a:endParaRPr lang="ru-RU" sz="1600" dirty="0" smtClean="0"/>
          </a:p>
          <a:p>
            <a:r>
              <a:rPr lang="en-US" u="sng" dirty="0" smtClean="0">
                <a:hlinkClick r:id="rId2"/>
              </a:rPr>
              <a:t>https</a:t>
            </a:r>
            <a:r>
              <a:rPr lang="ru-RU" u="sng" dirty="0" smtClean="0">
                <a:hlinkClick r:id="rId2"/>
              </a:rPr>
              <a:t>://</a:t>
            </a:r>
            <a:r>
              <a:rPr lang="en-US" u="sng" dirty="0" err="1" smtClean="0">
                <a:hlinkClick r:id="rId2"/>
              </a:rPr>
              <a:t>kopilkaurokov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ru</a:t>
            </a:r>
            <a:r>
              <a:rPr lang="ru-RU" u="sng" dirty="0" smtClean="0">
                <a:hlinkClick r:id="rId2"/>
              </a:rPr>
              <a:t>/</a:t>
            </a:r>
            <a:r>
              <a:rPr lang="en-US" u="sng" dirty="0" err="1" smtClean="0">
                <a:hlinkClick r:id="rId2"/>
              </a:rPr>
              <a:t>nachalniyeKlassi</a:t>
            </a:r>
            <a:r>
              <a:rPr lang="ru-RU" u="sng" dirty="0" smtClean="0">
                <a:hlinkClick r:id="rId2"/>
              </a:rPr>
              <a:t>/</a:t>
            </a:r>
            <a:r>
              <a:rPr lang="en-US" u="sng" dirty="0" err="1" smtClean="0">
                <a:hlinkClick r:id="rId2"/>
              </a:rPr>
              <a:t>meropriyatia</a:t>
            </a:r>
            <a:r>
              <a:rPr lang="ru-RU" u="sng" dirty="0" smtClean="0">
                <a:hlinkClick r:id="rId2"/>
              </a:rPr>
              <a:t>/594137</a:t>
            </a:r>
            <a:endParaRPr lang="ru-RU" sz="1600" dirty="0" smtClean="0"/>
          </a:p>
          <a:p>
            <a:pPr lvl="2"/>
            <a:endParaRPr lang="ru-RU" sz="16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D3938F70-2098-4E3C-86CC-FAAC982999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5310000" y="2883002"/>
            <a:ext cx="1080000" cy="1080000"/>
          </a:xfrm>
          <a:prstGeom prst="rect">
            <a:avLst/>
          </a:prstGeom>
        </p:spPr>
      </p:pic>
      <p:sp>
        <p:nvSpPr>
          <p:cNvPr id="19" name="Заголовок 17">
            <a:extLst>
              <a:ext uri="{FF2B5EF4-FFF2-40B4-BE49-F238E27FC236}">
                <a16:creationId xmlns:a16="http://schemas.microsoft.com/office/drawing/2014/main" xmlns="" id="{A5D74007-E5AE-44D1-B979-130CA500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887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</a:rPr>
              <a:t>Профессиональный рейтинг</a:t>
            </a:r>
            <a:endParaRPr lang="ru-RU" sz="5400" b="1" dirty="0">
              <a:solidFill>
                <a:schemeClr val="accent1"/>
              </a:solidFill>
            </a:endParaRPr>
          </a:p>
        </p:txBody>
      </p:sp>
      <p:pic>
        <p:nvPicPr>
          <p:cNvPr id="20" name="Рисунок 19" descr="10.12.21 Публикация «Вместе за безопасность дорожного движения!» (1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74050" y="2273300"/>
            <a:ext cx="3289300" cy="23203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F5EAD86-0441-42C3-841F-7CB644A282C9}"/>
              </a:ext>
            </a:extLst>
          </p:cNvPr>
          <p:cNvSpPr txBox="1"/>
          <p:nvPr/>
        </p:nvSpPr>
        <p:spPr>
          <a:xfrm>
            <a:off x="11118850" y="1606550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0</a:t>
            </a:r>
            <a:r>
              <a:rPr lang="en-US" sz="4800" b="1" dirty="0">
                <a:solidFill>
                  <a:schemeClr val="bg1"/>
                </a:solidFill>
              </a:rPr>
              <a:t>3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4150" y="2451100"/>
            <a:ext cx="2978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dirty="0" smtClean="0"/>
              <a:t>Проект </a:t>
            </a:r>
            <a:br>
              <a:rPr lang="ru-RU" altLang="en-US" dirty="0" smtClean="0"/>
            </a:br>
            <a:r>
              <a:rPr lang="ru-RU" altLang="en-US" dirty="0" smtClean="0"/>
              <a:t>“Комфортная среда: молодой </a:t>
            </a:r>
            <a:r>
              <a:rPr lang="ru-RU" altLang="en-US" dirty="0" err="1" smtClean="0"/>
              <a:t>учитель-ученики-родители</a:t>
            </a:r>
            <a:r>
              <a:rPr lang="ru-RU" altLang="en-US" dirty="0" smtClean="0"/>
              <a:t>”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 l="36603" t="12240" r="10103" b="19097"/>
          <a:stretch>
            <a:fillRect/>
          </a:stretch>
        </p:blipFill>
        <p:spPr bwMode="auto">
          <a:xfrm>
            <a:off x="4140200" y="2228850"/>
            <a:ext cx="3422650" cy="2189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4158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3A32085-E829-4795-A906-44F4F0DCADA3}"/>
              </a:ext>
            </a:extLst>
          </p:cNvPr>
          <p:cNvSpPr/>
          <p:nvPr/>
        </p:nvSpPr>
        <p:spPr>
          <a:xfrm>
            <a:off x="962174" y="4806950"/>
            <a:ext cx="2870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протяжении многих лет Марселя </a:t>
            </a:r>
            <a:r>
              <a:rPr lang="ru-RU" dirty="0" err="1" smtClean="0"/>
              <a:t>Марсовна</a:t>
            </a:r>
            <a:r>
              <a:rPr lang="ru-RU" dirty="0" smtClean="0"/>
              <a:t> является руководителем  школьного отряда ЮИД</a:t>
            </a:r>
            <a:endParaRPr lang="ru-RU" dirty="0"/>
          </a:p>
        </p:txBody>
      </p:sp>
      <p:sp>
        <p:nvSpPr>
          <p:cNvPr id="19" name="Заголовок 17">
            <a:extLst>
              <a:ext uri="{FF2B5EF4-FFF2-40B4-BE49-F238E27FC236}">
                <a16:creationId xmlns:a16="http://schemas.microsoft.com/office/drawing/2014/main" xmlns="" id="{A5D74007-E5AE-44D1-B979-130CA500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47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</a:rPr>
              <a:t>Незаменимый руководитель отряда ЮИД</a:t>
            </a:r>
            <a:endParaRPr lang="ru-RU" sz="6000" b="1" dirty="0">
              <a:solidFill>
                <a:schemeClr val="accent1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98E2F829-B33E-4B85-BCF8-101F14EA1CFC}"/>
              </a:ext>
            </a:extLst>
          </p:cNvPr>
          <p:cNvSpPr/>
          <p:nvPr/>
        </p:nvSpPr>
        <p:spPr>
          <a:xfrm>
            <a:off x="7986000" y="1878056"/>
            <a:ext cx="2580674" cy="25806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E1081748-0063-4E05-A6BF-5FCAA6BA4C09}"/>
              </a:ext>
            </a:extLst>
          </p:cNvPr>
          <p:cNvSpPr/>
          <p:nvPr/>
        </p:nvSpPr>
        <p:spPr>
          <a:xfrm>
            <a:off x="3832842" y="2664000"/>
            <a:ext cx="1286315" cy="1083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0DE24B7-DD08-44CA-A32F-E719FEC42D57}"/>
              </a:ext>
            </a:extLst>
          </p:cNvPr>
          <p:cNvSpPr/>
          <p:nvPr/>
        </p:nvSpPr>
        <p:spPr>
          <a:xfrm>
            <a:off x="7072845" y="2664000"/>
            <a:ext cx="1286315" cy="1083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09073E6-67F1-4094-A755-1F3D4DBF2FF8}"/>
              </a:ext>
            </a:extLst>
          </p:cNvPr>
          <p:cNvSpPr/>
          <p:nvPr/>
        </p:nvSpPr>
        <p:spPr>
          <a:xfrm>
            <a:off x="4525180" y="4846574"/>
            <a:ext cx="34608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2014 года  команда ЮИД под руководством </a:t>
            </a:r>
            <a:r>
              <a:rPr lang="ru-RU" dirty="0" err="1" smtClean="0"/>
              <a:t>Загидуллиной</a:t>
            </a:r>
            <a:r>
              <a:rPr lang="ru-RU" dirty="0" smtClean="0"/>
              <a:t>  М.М. является обладателем призовых мест муниципального тура «Безопасное колесо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F1FAF628-619B-4CC8-A02E-69515A0CA8FF}"/>
              </a:ext>
            </a:extLst>
          </p:cNvPr>
          <p:cNvSpPr/>
          <p:nvPr/>
        </p:nvSpPr>
        <p:spPr>
          <a:xfrm>
            <a:off x="8436000" y="4806950"/>
            <a:ext cx="29521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 успехи в данном направлении воспитанники отряда дважды поощрены поездкой в профильный лагерь «ЮИД»</a:t>
            </a:r>
            <a:endParaRPr lang="ru-RU" dirty="0"/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xmlns="" id="{5DF37821-3231-4541-90C5-2414FA906685}"/>
              </a:ext>
            </a:extLst>
          </p:cNvPr>
          <p:cNvSpPr/>
          <p:nvPr/>
        </p:nvSpPr>
        <p:spPr>
          <a:xfrm rot="5400000">
            <a:off x="3913690" y="2881091"/>
            <a:ext cx="550540" cy="57407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>
            <a:extLst>
              <a:ext uri="{FF2B5EF4-FFF2-40B4-BE49-F238E27FC236}">
                <a16:creationId xmlns:a16="http://schemas.microsoft.com/office/drawing/2014/main" xmlns="" id="{912405FF-58BB-4DB7-83A5-A63462D662A3}"/>
              </a:ext>
            </a:extLst>
          </p:cNvPr>
          <p:cNvSpPr/>
          <p:nvPr/>
        </p:nvSpPr>
        <p:spPr>
          <a:xfrm rot="5400000">
            <a:off x="7235524" y="2918700"/>
            <a:ext cx="577851" cy="606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E6E6E9DF-E665-4E62-96BF-791BFBAF86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2376023" y="2661924"/>
            <a:ext cx="1080000" cy="1080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A21C6EC0-3631-40F2-9CC2-D27DE77B9A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00" y="1606549"/>
            <a:ext cx="2138357" cy="294108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DSCN3917.JPG"/>
          <p:cNvPicPr>
            <a:picLocks noChangeAspect="1"/>
          </p:cNvPicPr>
          <p:nvPr/>
        </p:nvPicPr>
        <p:blipFill>
          <a:blip r:embed="rId7" cstate="print"/>
          <a:srcRect l="12121" t="4040" r="13636" b="-1011"/>
          <a:stretch>
            <a:fillRect/>
          </a:stretch>
        </p:blipFill>
        <p:spPr>
          <a:xfrm>
            <a:off x="831000" y="1771629"/>
            <a:ext cx="2843022" cy="2901043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69F5F98F-CC53-427C-AEB8-8B108F3A56E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19927" t="14290" r="14160" b="22425"/>
          <a:stretch>
            <a:fillRect/>
          </a:stretch>
        </p:blipFill>
        <p:spPr>
          <a:xfrm>
            <a:off x="7962900" y="1606549"/>
            <a:ext cx="4229100" cy="3048887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4220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D65700DF-C020-4475-A195-AAB8F5D3EBCD}"/>
              </a:ext>
            </a:extLst>
          </p:cNvPr>
          <p:cNvSpPr/>
          <p:nvPr/>
        </p:nvSpPr>
        <p:spPr>
          <a:xfrm>
            <a:off x="-14400" y="-19800"/>
            <a:ext cx="1461000" cy="687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C3F872B-93FD-494E-8019-646DC54C255D}"/>
              </a:ext>
            </a:extLst>
          </p:cNvPr>
          <p:cNvSpPr/>
          <p:nvPr/>
        </p:nvSpPr>
        <p:spPr>
          <a:xfrm>
            <a:off x="3104576" y="1454141"/>
            <a:ext cx="34281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Диплом педагога, подготовившего победителя республиканской олимпиады «</a:t>
            </a:r>
            <a:r>
              <a:rPr lang="ru-RU" dirty="0" err="1" smtClean="0"/>
              <a:t>ЛИМон</a:t>
            </a:r>
            <a:r>
              <a:rPr lang="ru-RU" dirty="0" smtClean="0"/>
              <a:t>» по математике, 2019 год </a:t>
            </a:r>
            <a:endParaRPr lang="ru-RU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9AD2CE76-E3DB-4BFE-9962-A0D60434F46C}"/>
              </a:ext>
            </a:extLst>
          </p:cNvPr>
          <p:cNvSpPr/>
          <p:nvPr/>
        </p:nvSpPr>
        <p:spPr>
          <a:xfrm>
            <a:off x="3036000" y="3408444"/>
            <a:ext cx="38514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«Академии информатизации образования» как учителю, подготовившему победителей международного игры-конкурса по информатике, 2019 год</a:t>
            </a:r>
            <a:endParaRPr lang="ru-RU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AF509ABF-0D95-4D05-B5B6-1A62F26B15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000" y="2574000"/>
            <a:ext cx="1518705" cy="21450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DB7DB949-9FD2-42BC-A0E4-28E21624B559}"/>
              </a:ext>
            </a:extLst>
          </p:cNvPr>
          <p:cNvSpPr/>
          <p:nvPr/>
        </p:nvSpPr>
        <p:spPr>
          <a:xfrm>
            <a:off x="3267623" y="2896370"/>
            <a:ext cx="2573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Благодарность </a:t>
            </a:r>
            <a:endParaRPr lang="ru-RU" sz="2800" b="1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D9D19921-8937-49B1-A24A-B1A8A6BEBE81}"/>
              </a:ext>
            </a:extLst>
          </p:cNvPr>
          <p:cNvSpPr/>
          <p:nvPr/>
        </p:nvSpPr>
        <p:spPr>
          <a:xfrm>
            <a:off x="2463506" y="5497777"/>
            <a:ext cx="43373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Почетная грамота Министерства образования и науки Республики Татарстан, приказ от 12.02.2020 год </a:t>
            </a:r>
            <a:endParaRPr lang="ru-RU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23C7716F-D108-4285-AA70-0F246A2AF1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6" b="1"/>
          <a:stretch/>
        </p:blipFill>
        <p:spPr>
          <a:xfrm rot="5400000">
            <a:off x="-281558" y="4955981"/>
            <a:ext cx="2100696" cy="14854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1DF64AE5-2F89-47B6-8E81-98BA9923C0F0}"/>
              </a:ext>
            </a:extLst>
          </p:cNvPr>
          <p:cNvSpPr/>
          <p:nvPr/>
        </p:nvSpPr>
        <p:spPr>
          <a:xfrm>
            <a:off x="3268954" y="4986193"/>
            <a:ext cx="29938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Почетная грамота</a:t>
            </a:r>
            <a:endParaRPr lang="ru-RU" sz="2800" b="1" dirty="0"/>
          </a:p>
        </p:txBody>
      </p:sp>
      <p:sp>
        <p:nvSpPr>
          <p:cNvPr id="52" name="Заголовок 51">
            <a:extLst>
              <a:ext uri="{FF2B5EF4-FFF2-40B4-BE49-F238E27FC236}">
                <a16:creationId xmlns:a16="http://schemas.microsoft.com/office/drawing/2014/main" xmlns="" id="{862AE188-DBE6-43ED-9B17-6C4457E06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0" y="83779"/>
            <a:ext cx="8454153" cy="1141516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1"/>
                </a:solidFill>
              </a:rPr>
              <a:t>Обладатель грамот и дипломов</a:t>
            </a:r>
            <a:endParaRPr lang="ru-RU" sz="4800" dirty="0"/>
          </a:p>
        </p:txBody>
      </p:sp>
      <p:pic>
        <p:nvPicPr>
          <p:cNvPr id="23" name="Рисунок 22" descr="ЛИМон 202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95300"/>
            <a:ext cx="1511351" cy="2078700"/>
          </a:xfrm>
          <a:prstGeom prst="rect">
            <a:avLst/>
          </a:prstGeom>
        </p:spPr>
      </p:pic>
      <p:pic>
        <p:nvPicPr>
          <p:cNvPr id="24" name="Рисунок 23" descr="ЛИМон Багаутдинов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84300" y="0"/>
            <a:ext cx="1511569" cy="2079000"/>
          </a:xfrm>
          <a:prstGeom prst="rect">
            <a:avLst/>
          </a:prstGeom>
        </p:spPr>
      </p:pic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D02090-894B-462D-A786-0D2916A55811}"/>
              </a:ext>
            </a:extLst>
          </p:cNvPr>
          <p:cNvSpPr/>
          <p:nvPr/>
        </p:nvSpPr>
        <p:spPr>
          <a:xfrm>
            <a:off x="3233243" y="944890"/>
            <a:ext cx="2181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Олимпиады </a:t>
            </a:r>
            <a:endParaRPr lang="ru-RU" sz="28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" r="3716"/>
          <a:stretch>
            <a:fillRect/>
          </a:stretch>
        </p:blipFill>
        <p:spPr>
          <a:xfrm>
            <a:off x="6636000" y="1339689"/>
            <a:ext cx="5220000" cy="4230000"/>
          </a:xfrm>
        </p:spPr>
      </p:pic>
    </p:spTree>
    <p:extLst>
      <p:ext uri="{BB962C8B-B14F-4D97-AF65-F5344CB8AC3E}">
        <p14:creationId xmlns:p14="http://schemas.microsoft.com/office/powerpoint/2010/main" val="66371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IMG-20200220-WA0012.jpg"/>
          <p:cNvPicPr>
            <a:picLocks noChangeAspect="1"/>
          </p:cNvPicPr>
          <p:nvPr/>
        </p:nvPicPr>
        <p:blipFill>
          <a:blip r:embed="rId2" cstate="print"/>
          <a:srcRect l="16296" t="14352" r="20617"/>
          <a:stretch>
            <a:fillRect/>
          </a:stretch>
        </p:blipFill>
        <p:spPr>
          <a:xfrm>
            <a:off x="9953931" y="0"/>
            <a:ext cx="2238069" cy="4051300"/>
          </a:xfrm>
          <a:prstGeom prst="rect">
            <a:avLst/>
          </a:prstGeom>
        </p:spPr>
      </p:pic>
      <p:sp>
        <p:nvSpPr>
          <p:cNvPr id="22" name="Заголовок 17">
            <a:extLst>
              <a:ext uri="{FF2B5EF4-FFF2-40B4-BE49-F238E27FC236}">
                <a16:creationId xmlns:a16="http://schemas.microsoft.com/office/drawing/2014/main" xmlns="" id="{9FDFACBC-6419-482D-9A46-A3B99D740E72}"/>
              </a:ext>
            </a:extLst>
          </p:cNvPr>
          <p:cNvSpPr txBox="1">
            <a:spLocks/>
          </p:cNvSpPr>
          <p:nvPr/>
        </p:nvSpPr>
        <p:spPr>
          <a:xfrm>
            <a:off x="495300" y="0"/>
            <a:ext cx="9645650" cy="9747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solidFill>
                  <a:schemeClr val="accent1"/>
                </a:solidFill>
              </a:rPr>
              <a:t>Личностные качества учителя</a:t>
            </a:r>
            <a:endParaRPr lang="ru-RU" sz="5400" b="1" dirty="0">
              <a:solidFill>
                <a:schemeClr val="accent1"/>
              </a:solidFill>
            </a:endParaRPr>
          </a:p>
        </p:txBody>
      </p:sp>
      <p:pic>
        <p:nvPicPr>
          <p:cNvPr id="13" name="Рисунок 12" descr="DSC_0023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l="8400" t="17715" r="8400"/>
          <a:stretch>
            <a:fillRect/>
          </a:stretch>
        </p:blipFill>
        <p:spPr>
          <a:xfrm>
            <a:off x="184150" y="4315023"/>
            <a:ext cx="3867150" cy="2542977"/>
          </a:xfrm>
        </p:spPr>
      </p:pic>
      <p:pic>
        <p:nvPicPr>
          <p:cNvPr id="17" name="Рисунок 16" descr="IMG-20200220-WA0019.jpg"/>
          <p:cNvPicPr>
            <a:picLocks noChangeAspect="1"/>
          </p:cNvPicPr>
          <p:nvPr/>
        </p:nvPicPr>
        <p:blipFill>
          <a:blip r:embed="rId4" cstate="print"/>
          <a:srcRect t="6654" r="5133"/>
          <a:stretch>
            <a:fillRect/>
          </a:stretch>
        </p:blipFill>
        <p:spPr>
          <a:xfrm>
            <a:off x="8718550" y="4294677"/>
            <a:ext cx="3473450" cy="2563323"/>
          </a:xfrm>
          <a:prstGeom prst="rect">
            <a:avLst/>
          </a:prstGeom>
        </p:spPr>
      </p:pic>
      <p:pic>
        <p:nvPicPr>
          <p:cNvPr id="23" name="Рисунок 22" descr="DSC030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06700" y="1695450"/>
            <a:ext cx="3268133" cy="2451100"/>
          </a:xfrm>
          <a:prstGeom prst="rect">
            <a:avLst/>
          </a:prstGeom>
        </p:spPr>
      </p:pic>
      <p:pic>
        <p:nvPicPr>
          <p:cNvPr id="25" name="Рисунок 24" descr="IMG-20200913-WA00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8250" y="1428750"/>
            <a:ext cx="3318933" cy="2489200"/>
          </a:xfrm>
          <a:prstGeom prst="rect">
            <a:avLst/>
          </a:prstGeom>
        </p:spPr>
      </p:pic>
      <p:pic>
        <p:nvPicPr>
          <p:cNvPr id="26" name="Рисунок 25" descr="IMG-20221005-WA004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29150" y="4295775"/>
            <a:ext cx="3416300" cy="2562225"/>
          </a:xfrm>
          <a:prstGeom prst="rect">
            <a:avLst/>
          </a:prstGeom>
        </p:spPr>
      </p:pic>
      <p:pic>
        <p:nvPicPr>
          <p:cNvPr id="27" name="Рисунок 26" descr="IMG-20210213-WA000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184150" y="762000"/>
            <a:ext cx="2171700" cy="28956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D885D8FE-3629-4E3D-B10B-9936D1B5FC93}"/>
              </a:ext>
            </a:extLst>
          </p:cNvPr>
          <p:cNvSpPr/>
          <p:nvPr/>
        </p:nvSpPr>
        <p:spPr>
          <a:xfrm rot="20440860">
            <a:off x="103324" y="3815436"/>
            <a:ext cx="2762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любовь к спорту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>
            <a:off x="7962900" y="3962400"/>
            <a:ext cx="2286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tx2"/>
                </a:solidFill>
              </a:rPr>
              <a:t>креативность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>
            <a:off x="5740400" y="939800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творчество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 rot="20763748">
            <a:off x="8266463" y="879339"/>
            <a:ext cx="17764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оптимизм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 rot="383341">
            <a:off x="2030546" y="1033388"/>
            <a:ext cx="3565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коммуникабельность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9379296-3F0A-4A17-AA10-0D4E44223D46}"/>
              </a:ext>
            </a:extLst>
          </p:cNvPr>
          <p:cNvSpPr/>
          <p:nvPr/>
        </p:nvSpPr>
        <p:spPr>
          <a:xfrm rot="16200000">
            <a:off x="3013210" y="5252240"/>
            <a:ext cx="2688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справедливость</a:t>
            </a:r>
            <a:endParaRPr lang="ru-RU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65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8E99B067-EB62-402E-805F-0F0DF821BA19}"/>
              </a:ext>
            </a:extLst>
          </p:cNvPr>
          <p:cNvSpPr/>
          <p:nvPr/>
        </p:nvSpPr>
        <p:spPr>
          <a:xfrm>
            <a:off x="6096000" y="233363"/>
            <a:ext cx="5805486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xmlns="" id="{10315E8C-F410-4B7D-9A8E-D2CECB509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000" y="2484000"/>
            <a:ext cx="530869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</a:rPr>
              <a:t>Совет детям: </a:t>
            </a:r>
            <a:r>
              <a:rPr lang="ru-RU" sz="6600" b="1" dirty="0" smtClean="0">
                <a:solidFill>
                  <a:schemeClr val="bg1"/>
                </a:solidFill>
              </a:rPr>
              <a:t>«Дружно жить и  учиться- ЗДОРОВО!»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4044"/>
            <a:ext cx="5535000" cy="5535000"/>
          </a:xfrm>
        </p:spPr>
      </p:pic>
    </p:spTree>
    <p:extLst>
      <p:ext uri="{BB962C8B-B14F-4D97-AF65-F5344CB8AC3E}">
        <p14:creationId xmlns:p14="http://schemas.microsoft.com/office/powerpoint/2010/main" val="8190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5976322a44a97ac26d815ee62557e8e28e4d658"/>
</p:tagLst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512</Words>
  <Application>Microsoft Office PowerPoint</Application>
  <PresentationFormat>Произвольный</PresentationFormat>
  <Paragraphs>70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Загидуллина Марселя Марсовна</vt:lpstr>
      <vt:lpstr>Информационная справка</vt:lpstr>
      <vt:lpstr>Наставник по призванию</vt:lpstr>
      <vt:lpstr>Качество образования</vt:lpstr>
      <vt:lpstr>Профессиональное мастерство</vt:lpstr>
      <vt:lpstr>Профессиональный рейтинг</vt:lpstr>
      <vt:lpstr>Незаменимый руководитель отряда ЮИД</vt:lpstr>
      <vt:lpstr>Обладатель грамот и дипломов</vt:lpstr>
      <vt:lpstr>Презентация PowerPoint</vt:lpstr>
      <vt:lpstr>Совет детям: «Дружно жить и  учиться- ЗДОРОВО!»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Ученик</cp:lastModifiedBy>
  <cp:revision>67</cp:revision>
  <dcterms:created xsi:type="dcterms:W3CDTF">2020-07-14T14:01:38Z</dcterms:created>
  <dcterms:modified xsi:type="dcterms:W3CDTF">2023-02-01T05:55:29Z</dcterms:modified>
</cp:coreProperties>
</file>